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2"/>
  </p:handoutMasterIdLst>
  <p:sldIdLst>
    <p:sldId id="256" r:id="rId2"/>
    <p:sldId id="257" r:id="rId3"/>
    <p:sldId id="267" r:id="rId4"/>
    <p:sldId id="259" r:id="rId5"/>
    <p:sldId id="264" r:id="rId6"/>
    <p:sldId id="266" r:id="rId7"/>
    <p:sldId id="260" r:id="rId8"/>
    <p:sldId id="263" r:id="rId9"/>
    <p:sldId id="262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CCF3"/>
    <a:srgbClr val="F6B940"/>
    <a:srgbClr val="FC31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41" autoAdjust="0"/>
  </p:normalViewPr>
  <p:slideViewPr>
    <p:cSldViewPr snapToGrid="0">
      <p:cViewPr varScale="1">
        <p:scale>
          <a:sx n="101" d="100"/>
          <a:sy n="101" d="100"/>
        </p:scale>
        <p:origin x="9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A0BBAAE-2600-733E-6D06-08C54DE2F2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F0E30E-F732-1373-E159-5F0D3EF7D34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508C84-2EDD-4948-AC16-420A420E62ED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27A76-4759-7A63-F73E-C246C09D98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6A56CA-0E16-3369-EB06-9F902090141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46A33-7BED-4FB3-810A-D6ADB3427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213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6A209-10DE-E38D-46BB-743C81B98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271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30608-C777-8A8F-C20F-F7D29B3CA4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0125"/>
            <a:ext cx="9144000" cy="8572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B4291-6B57-DD5D-E502-30AD3F1A1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5A61A-E44B-8556-76C7-CBBBC4D6C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9955F-9073-66D8-01D5-7DF161EB4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10719B8-B3D9-7621-9387-039084E3ACEF}"/>
              </a:ext>
            </a:extLst>
          </p:cNvPr>
          <p:cNvGrpSpPr/>
          <p:nvPr userDrawn="1"/>
        </p:nvGrpSpPr>
        <p:grpSpPr>
          <a:xfrm>
            <a:off x="163200" y="4552950"/>
            <a:ext cx="11865600" cy="96044"/>
            <a:chOff x="-247800" y="1344756"/>
            <a:chExt cx="11865600" cy="18000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2237C73-BE83-C37A-1E74-852313D8311F}"/>
                </a:ext>
              </a:extLst>
            </p:cNvPr>
            <p:cNvSpPr/>
            <p:nvPr userDrawn="1"/>
          </p:nvSpPr>
          <p:spPr>
            <a:xfrm>
              <a:off x="8773800" y="1344757"/>
              <a:ext cx="2844000" cy="18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D926AAD-2D13-FE62-B538-6FBD3E9A9E53}"/>
                </a:ext>
              </a:extLst>
            </p:cNvPr>
            <p:cNvSpPr/>
            <p:nvPr userDrawn="1"/>
          </p:nvSpPr>
          <p:spPr>
            <a:xfrm>
              <a:off x="5766600" y="1344756"/>
              <a:ext cx="2844000" cy="1800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A50DE5D-3FC4-418F-A6E4-A4085990AEFA}"/>
                </a:ext>
              </a:extLst>
            </p:cNvPr>
            <p:cNvSpPr/>
            <p:nvPr userDrawn="1"/>
          </p:nvSpPr>
          <p:spPr>
            <a:xfrm>
              <a:off x="-247800" y="1344756"/>
              <a:ext cx="2844000" cy="180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A3AA978-5704-688B-DD46-50DBC254A5A4}"/>
                </a:ext>
              </a:extLst>
            </p:cNvPr>
            <p:cNvSpPr/>
            <p:nvPr userDrawn="1"/>
          </p:nvSpPr>
          <p:spPr>
            <a:xfrm>
              <a:off x="2759400" y="1344756"/>
              <a:ext cx="2844000" cy="1800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32013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 userDrawn="1">
          <p15:clr>
            <a:srgbClr val="FBAE40"/>
          </p15:clr>
        </p15:guide>
        <p15:guide id="2" orient="horz" pos="57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1FE50-E668-BA22-A2E3-CDF5B3E79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35E35B-21C0-48A6-8E33-E56F0A7C20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55B3E-2FC8-FADD-04F2-3DC0D2A62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4E7316-54FF-0723-F73A-10208E74E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7E6455-7D9F-EDEA-F1EC-7C4987043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B83F4E-18D5-20F1-E008-407FA6A5C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84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23E4F-53D9-8305-8A1E-0DE713597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3" y="476250"/>
            <a:ext cx="11153775" cy="69048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194BC5-6B51-A9B9-CD47-62D177F0B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4BA1E-4934-B2DF-382E-245D11A66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9C1E1-4D2B-2E22-4F30-1481A37A2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0FB69-91FD-286E-C89C-111FCE050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90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57F342-3698-C00E-0B3C-B1FB1ABF71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FE2453-35ED-5EF8-EA7A-B5EDFD5EB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F92A4-A8A3-258A-3584-69DAD8678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4D25A-1C6E-8B9C-46A8-2160B6AF4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E0BBB-9C5F-FBCB-41E3-7469A2BFA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074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11C67-4F80-4F69-FEB0-7734B931D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5" y="326793"/>
            <a:ext cx="10820400" cy="1116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FDDDD-92B4-F6B8-DE38-F51433940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5" y="1628775"/>
            <a:ext cx="10820400" cy="45481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1DF83-CBC9-7D6A-E73B-AFD9C4613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DB25E-6213-2FE7-3BE4-5BAEAA14E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1492C-2160-E04E-2FB7-76D9CE3A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2FD960-F925-FB55-14A1-787497CFD4AA}"/>
              </a:ext>
            </a:extLst>
          </p:cNvPr>
          <p:cNvCxnSpPr/>
          <p:nvPr userDrawn="1"/>
        </p:nvCxnSpPr>
        <p:spPr>
          <a:xfrm>
            <a:off x="714375" y="1442793"/>
            <a:ext cx="5829300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070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11C67-4F80-4F69-FEB0-7734B931D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5" y="681037"/>
            <a:ext cx="10820400" cy="76175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FDDDD-92B4-F6B8-DE38-F51433940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5" y="1628775"/>
            <a:ext cx="10820400" cy="45481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1DF83-CBC9-7D6A-E73B-AFD9C4613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DB25E-6213-2FE7-3BE4-5BAEAA14E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1492C-2160-E04E-2FB7-76D9CE3A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D9F901-EF1D-EDC9-E99E-784E644B2B39}"/>
              </a:ext>
            </a:extLst>
          </p:cNvPr>
          <p:cNvCxnSpPr>
            <a:cxnSpLocks/>
          </p:cNvCxnSpPr>
          <p:nvPr userDrawn="1"/>
        </p:nvCxnSpPr>
        <p:spPr>
          <a:xfrm>
            <a:off x="2324100" y="504825"/>
            <a:ext cx="3429000" cy="0"/>
          </a:xfrm>
          <a:prstGeom prst="line">
            <a:avLst/>
          </a:prstGeom>
          <a:ln w="76200">
            <a:solidFill>
              <a:schemeClr val="accent5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731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28AE2-474D-EE85-1989-841849A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5B42C-2DAA-693D-9209-36CD75EE4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23081-587A-A542-BC1D-52540FC2B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7A960-B087-F9F5-DC46-8EBF25D2D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3A0B9-F74C-BA05-2C2A-1CCA9D205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701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92CED-F9E3-2FDF-78EF-3E4143960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2" y="671549"/>
            <a:ext cx="11153776" cy="69048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A5949-47CB-7041-AC85-D6240C8327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112" y="1825625"/>
            <a:ext cx="5434012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AC51A2-3F94-61E8-7523-5D7A41691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8876" y="1825625"/>
            <a:ext cx="54340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0877D-89C5-B1A1-28EB-E1CC11956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5B389-7685-E86B-4996-08BAC3972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6995F9-34F2-876E-79A1-1CC2E1D41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F4BB643-66A8-E495-0630-A88135DFE230}"/>
              </a:ext>
            </a:extLst>
          </p:cNvPr>
          <p:cNvCxnSpPr>
            <a:cxnSpLocks/>
          </p:cNvCxnSpPr>
          <p:nvPr userDrawn="1"/>
        </p:nvCxnSpPr>
        <p:spPr>
          <a:xfrm>
            <a:off x="1547812" y="476250"/>
            <a:ext cx="3429000" cy="0"/>
          </a:xfrm>
          <a:prstGeom prst="line">
            <a:avLst/>
          </a:prstGeom>
          <a:ln w="76200">
            <a:solidFill>
              <a:schemeClr val="accent5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7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03EBD-7301-AAD2-6DAF-DF2161CBA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AE521-C04C-20E3-8EFE-C815DD13A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46DF8-C7CF-078A-2ED5-03395B37E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DF8328-3AF8-7017-AF4C-88A8249D92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9F6446-813B-D832-6261-940CD4934C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6D54F0-71B3-B158-7FDC-5BEEEB677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C3D020-8E0D-8FF7-CEE0-6A6B8A63B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C8D9A1-5891-65BC-902C-066B7E590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04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31CED-30DE-39CA-E9E1-B2461BE20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2" y="841375"/>
            <a:ext cx="10834688" cy="6429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A2BED6-C226-CE22-1330-EE9898C0E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F07779-EF71-FB5A-F92B-3B7AFBD66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E67F4E-43F7-9F89-25B1-BDB02E2B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FC2E7C2-6CF1-CA25-A66D-BF250B395305}"/>
              </a:ext>
            </a:extLst>
          </p:cNvPr>
          <p:cNvGrpSpPr/>
          <p:nvPr userDrawn="1"/>
        </p:nvGrpSpPr>
        <p:grpSpPr>
          <a:xfrm>
            <a:off x="163200" y="381711"/>
            <a:ext cx="11865600" cy="180001"/>
            <a:chOff x="-247800" y="1344756"/>
            <a:chExt cx="11865600" cy="18000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2ED6445-0A32-0F30-E477-91B7963B9B23}"/>
                </a:ext>
              </a:extLst>
            </p:cNvPr>
            <p:cNvSpPr/>
            <p:nvPr userDrawn="1"/>
          </p:nvSpPr>
          <p:spPr>
            <a:xfrm>
              <a:off x="8773800" y="1344757"/>
              <a:ext cx="2844000" cy="18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C91D30-678D-F521-5317-08DBC81F58DE}"/>
                </a:ext>
              </a:extLst>
            </p:cNvPr>
            <p:cNvSpPr/>
            <p:nvPr userDrawn="1"/>
          </p:nvSpPr>
          <p:spPr>
            <a:xfrm>
              <a:off x="5766600" y="1344756"/>
              <a:ext cx="2844000" cy="1800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3D2622C-9C31-76B8-260C-ED293E7A492C}"/>
                </a:ext>
              </a:extLst>
            </p:cNvPr>
            <p:cNvSpPr/>
            <p:nvPr userDrawn="1"/>
          </p:nvSpPr>
          <p:spPr>
            <a:xfrm>
              <a:off x="-247800" y="1344756"/>
              <a:ext cx="2844000" cy="180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A2928DD-F569-69DC-D3FE-20496238420B}"/>
                </a:ext>
              </a:extLst>
            </p:cNvPr>
            <p:cNvSpPr/>
            <p:nvPr userDrawn="1"/>
          </p:nvSpPr>
          <p:spPr>
            <a:xfrm>
              <a:off x="2759400" y="1344756"/>
              <a:ext cx="2844000" cy="1800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80321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9258F9-EF68-895B-56D3-025D2BC1D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40FFEE-B3E6-F1E2-D561-C820D681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504AC-9587-68C1-007E-354DC3A64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4F8B01F-CAD0-FC43-263A-6DB178C56B5D}"/>
              </a:ext>
            </a:extLst>
          </p:cNvPr>
          <p:cNvGrpSpPr/>
          <p:nvPr userDrawn="1"/>
        </p:nvGrpSpPr>
        <p:grpSpPr>
          <a:xfrm>
            <a:off x="163200" y="535889"/>
            <a:ext cx="11865600" cy="180001"/>
            <a:chOff x="-247800" y="1344756"/>
            <a:chExt cx="11865600" cy="1800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4888C46-D702-3D22-68D0-F2F5CCAC9638}"/>
                </a:ext>
              </a:extLst>
            </p:cNvPr>
            <p:cNvSpPr/>
            <p:nvPr userDrawn="1"/>
          </p:nvSpPr>
          <p:spPr>
            <a:xfrm>
              <a:off x="8773800" y="1344757"/>
              <a:ext cx="2844000" cy="18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F0F3DFF-728D-E3A1-7813-50190FF7B0E4}"/>
                </a:ext>
              </a:extLst>
            </p:cNvPr>
            <p:cNvSpPr/>
            <p:nvPr userDrawn="1"/>
          </p:nvSpPr>
          <p:spPr>
            <a:xfrm>
              <a:off x="5766600" y="1344756"/>
              <a:ext cx="2844000" cy="1800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2CD7910-05EA-3979-3CC6-5B64C65A5EC7}"/>
                </a:ext>
              </a:extLst>
            </p:cNvPr>
            <p:cNvSpPr/>
            <p:nvPr userDrawn="1"/>
          </p:nvSpPr>
          <p:spPr>
            <a:xfrm>
              <a:off x="-247800" y="1344756"/>
              <a:ext cx="2844000" cy="180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CABD5E7-2A8D-039B-8F8E-8D56F531ACB2}"/>
                </a:ext>
              </a:extLst>
            </p:cNvPr>
            <p:cNvSpPr/>
            <p:nvPr userDrawn="1"/>
          </p:nvSpPr>
          <p:spPr>
            <a:xfrm>
              <a:off x="2759400" y="1344756"/>
              <a:ext cx="2844000" cy="1800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8237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E71E1-EC0A-CB98-248C-440160DA2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7E0EE-AE1F-88C6-DC22-9250B36C1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79B97C-E3D5-F6CA-F527-3D4E895112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8F4FD-E2D7-3484-1A84-1699EDE56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8E17D-5C1C-9DE2-DB11-F238C901B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9A9C56-4FA0-B69C-7568-18356FF5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105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84000">
              <a:schemeClr val="bg1">
                <a:lumMod val="95000"/>
              </a:schemeClr>
            </a:gs>
            <a:gs pos="100000">
              <a:schemeClr val="bg1">
                <a:lumMod val="85000"/>
                <a:alpha val="89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774E87-E8DD-32CD-9F22-3E6B4886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3" y="523801"/>
            <a:ext cx="11153775" cy="79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9BE88-CED6-CF31-A43A-3A5FF2244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9113" y="1825625"/>
            <a:ext cx="111537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980BE-B150-8E58-DA3B-C163C257FA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9112" y="6476999"/>
            <a:ext cx="27432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5252AE-1B0F-4F44-A576-EA8B4A86171A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4288B-8305-6D72-AA95-BED54A311E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77000"/>
            <a:ext cx="41148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08332-0FBE-2886-BAB7-FF1424E8D5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39450" y="6476999"/>
            <a:ext cx="833438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48C543-010A-44A9-8F7B-0859879E4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805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://www.freepik.com/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microsoft.com/office/2007/relationships/hdphoto" Target="../media/hdphoto2.wdp"/><Relationship Id="rId4" Type="http://schemas.openxmlformats.org/officeDocument/2006/relationships/image" Target="../media/image14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E70F7-CE92-45E5-AC8F-DDD48CFCD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42100"/>
            <a:ext cx="9144000" cy="2387600"/>
          </a:xfrm>
        </p:spPr>
        <p:txBody>
          <a:bodyPr/>
          <a:lstStyle/>
          <a:p>
            <a:r>
              <a:rPr lang="en-US" b="1" dirty="0"/>
              <a:t>CLIMALOG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747479-A98A-A0FA-68B7-B2C246D13AEC}"/>
              </a:ext>
            </a:extLst>
          </p:cNvPr>
          <p:cNvSpPr txBox="1"/>
          <p:nvPr/>
        </p:nvSpPr>
        <p:spPr>
          <a:xfrm>
            <a:off x="3394780" y="5287585"/>
            <a:ext cx="5402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2000" i="1" dirty="0"/>
              <a:t>Защото достъпът до информация спасява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3505503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6DD54-C84E-60D2-E372-F3AD132EE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200" b="1" dirty="0">
                <a:latin typeface="+mn-lt"/>
              </a:rPr>
              <a:t>БЛАГОДАРЯ ВИ ЗА ВНИМАНИЕТО!</a:t>
            </a:r>
            <a:endParaRPr lang="en-US" sz="3200" b="1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F6AFF-F432-458D-008A-EC5231416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5" y="1628775"/>
            <a:ext cx="10820400" cy="838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bg-BG" sz="2000" dirty="0">
                <a:solidFill>
                  <a:schemeClr val="accent2">
                    <a:lumMod val="50000"/>
                  </a:schemeClr>
                </a:solidFill>
              </a:rPr>
              <a:t>С удоволствие ще отговоря на вашите въпроси</a:t>
            </a:r>
            <a:endParaRPr 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E72537-B5E4-59DE-16CC-38400209FADE}"/>
              </a:ext>
            </a:extLst>
          </p:cNvPr>
          <p:cNvSpPr txBox="1"/>
          <p:nvPr/>
        </p:nvSpPr>
        <p:spPr>
          <a:xfrm>
            <a:off x="4286250" y="6176963"/>
            <a:ext cx="42593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1600" dirty="0"/>
              <a:t>Използвани изображения</a:t>
            </a:r>
            <a:r>
              <a:rPr lang="bg-BG" sz="1600" dirty="0">
                <a:hlinkClick r:id="rId2"/>
              </a:rPr>
              <a:t>: </a:t>
            </a:r>
            <a:r>
              <a:rPr lang="en-US" sz="1600" dirty="0">
                <a:hlinkClick r:id="rId2"/>
              </a:rPr>
              <a:t>www.freepik.com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6583AA-84BC-F730-6912-E2929D980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294" y="2209800"/>
            <a:ext cx="3543412" cy="352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695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4C80A33-8B9D-1BA1-8F8C-6C5C95B86386}"/>
              </a:ext>
            </a:extLst>
          </p:cNvPr>
          <p:cNvSpPr/>
          <p:nvPr/>
        </p:nvSpPr>
        <p:spPr>
          <a:xfrm>
            <a:off x="0" y="3238531"/>
            <a:ext cx="6096000" cy="361946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2400" dirty="0">
                <a:solidFill>
                  <a:schemeClr val="bg2">
                    <a:lumMod val="10000"/>
                  </a:schemeClr>
                </a:solidFill>
              </a:rPr>
              <a:t>Автор: Георги Николов</a:t>
            </a:r>
          </a:p>
          <a:p>
            <a:pPr algn="ctr"/>
            <a:r>
              <a:rPr lang="bg-BG" sz="2400" dirty="0">
                <a:solidFill>
                  <a:schemeClr val="bg2">
                    <a:lumMod val="10000"/>
                  </a:schemeClr>
                </a:solidFill>
              </a:rPr>
              <a:t>Ръководител: д-р Емилия Николова</a:t>
            </a:r>
            <a:endParaRPr lang="en-US" sz="2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ACA47C-304F-486D-35BE-3EC5374A38A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89881" y="1338411"/>
            <a:ext cx="2916237" cy="900113"/>
          </a:xfrm>
        </p:spPr>
        <p:txBody>
          <a:bodyPr anchor="t">
            <a:normAutofit/>
          </a:bodyPr>
          <a:lstStyle/>
          <a:p>
            <a:pPr algn="ctr"/>
            <a:r>
              <a:rPr lang="en-US" sz="4800" b="1" dirty="0" err="1">
                <a:solidFill>
                  <a:schemeClr val="accent5">
                    <a:lumMod val="75000"/>
                  </a:schemeClr>
                </a:solidFill>
              </a:rPr>
              <a:t>ClimaLog</a:t>
            </a:r>
            <a:endParaRPr lang="en-US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147753-A2CA-19E5-DC66-56C9E6DEC3CE}"/>
              </a:ext>
            </a:extLst>
          </p:cNvPr>
          <p:cNvSpPr txBox="1"/>
          <p:nvPr/>
        </p:nvSpPr>
        <p:spPr>
          <a:xfrm>
            <a:off x="1652425" y="2238524"/>
            <a:ext cx="279114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bg-BG" sz="3200" dirty="0"/>
              <a:t>Проект № </a:t>
            </a:r>
            <a:r>
              <a:rPr lang="bg-BG" sz="3200" b="1" dirty="0"/>
              <a:t>732</a:t>
            </a:r>
          </a:p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66192A-D148-6CC1-DDC7-F60CB40B0091}"/>
              </a:ext>
            </a:extLst>
          </p:cNvPr>
          <p:cNvGrpSpPr/>
          <p:nvPr/>
        </p:nvGrpSpPr>
        <p:grpSpPr>
          <a:xfrm>
            <a:off x="7062169" y="1134000"/>
            <a:ext cx="4284000" cy="5724000"/>
            <a:chOff x="6096000" y="-1"/>
            <a:chExt cx="4572000" cy="6858000"/>
          </a:xfrm>
        </p:grpSpPr>
        <p:pic>
          <p:nvPicPr>
            <p:cNvPr id="12" name="Picture 11" descr="A screen shot of a phone&#10;&#10;Description automatically generated">
              <a:extLst>
                <a:ext uri="{FF2B5EF4-FFF2-40B4-BE49-F238E27FC236}">
                  <a16:creationId xmlns:a16="http://schemas.microsoft.com/office/drawing/2014/main" id="{4D21DE1D-1CFC-BB90-DECC-3110ECE85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-1"/>
              <a:ext cx="4572000" cy="6858000"/>
            </a:xfrm>
            <a:prstGeom prst="rect">
              <a:avLst/>
            </a:prstGeom>
          </p:spPr>
        </p:pic>
        <p:pic>
          <p:nvPicPr>
            <p:cNvPr id="14" name="Picture 13" descr="A screenshot of a phone&#10;&#10;Description automatically generated">
              <a:extLst>
                <a:ext uri="{FF2B5EF4-FFF2-40B4-BE49-F238E27FC236}">
                  <a16:creationId xmlns:a16="http://schemas.microsoft.com/office/drawing/2014/main" id="{DA8D354C-695D-D277-1B94-7BE1677908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0763" y="962024"/>
              <a:ext cx="2202473" cy="4772025"/>
            </a:xfrm>
            <a:prstGeom prst="rect">
              <a:avLst/>
            </a:prstGeom>
            <a:ln w="88900" cap="sq" cmpd="thickThin">
              <a:solidFill>
                <a:srgbClr val="000000"/>
              </a:solidFill>
              <a:prstDash val="solid"/>
              <a:miter lim="800000"/>
            </a:ln>
            <a:effectLst>
              <a:innerShdw blurRad="76200">
                <a:srgbClr val="000000"/>
              </a:innerShdw>
            </a:effectLst>
          </p:spPr>
        </p:pic>
      </p:grpSp>
    </p:spTree>
    <p:extLst>
      <p:ext uri="{BB962C8B-B14F-4D97-AF65-F5344CB8AC3E}">
        <p14:creationId xmlns:p14="http://schemas.microsoft.com/office/powerpoint/2010/main" val="644897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5D389-30B1-65B9-657F-2CBED86A8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Предимства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FF395-D887-B7BE-F235-D1CBD2314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5" y="1983019"/>
            <a:ext cx="10820400" cy="4548188"/>
          </a:xfrm>
        </p:spPr>
        <p:txBody>
          <a:bodyPr/>
          <a:lstStyle/>
          <a:p>
            <a:r>
              <a:rPr lang="bg-BG" sz="2800" dirty="0" err="1"/>
              <a:t>Модуларен</a:t>
            </a:r>
            <a:r>
              <a:rPr lang="bg-BG" sz="2800" dirty="0"/>
              <a:t> (могат да се включат до 6 външни измерващи модули)</a:t>
            </a:r>
          </a:p>
          <a:p>
            <a:r>
              <a:rPr lang="bg-BG" sz="2800" dirty="0"/>
              <a:t>Интуитивен интерфейс</a:t>
            </a:r>
          </a:p>
          <a:p>
            <a:r>
              <a:rPr lang="bg-BG" sz="2800" dirty="0"/>
              <a:t>Лесен за инсталиране и поддържане</a:t>
            </a:r>
          </a:p>
          <a:p>
            <a:r>
              <a:rPr lang="bg-BG" sz="2800" dirty="0"/>
              <a:t>Съчетава всички необходими функции на професионалната станция с тези на любителската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54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D80D6-2C04-813F-C770-DCB438A4E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C2CE27-CC86-19AB-DA72-9D05A5E35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5" y="681037"/>
            <a:ext cx="5095875" cy="76175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bg-BG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Етапи на реализация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869A52-A280-E914-157D-6BA3702B8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5" y="1838325"/>
            <a:ext cx="5095874" cy="45481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71500" lvl="0"/>
            <a:r>
              <a:rPr lang="bg-BG" sz="2000" dirty="0">
                <a:effectLst/>
              </a:rPr>
              <a:t>Избор на подходящ хардуер и технологии</a:t>
            </a:r>
          </a:p>
          <a:p>
            <a:pPr marL="571500" lvl="0"/>
            <a:r>
              <a:rPr lang="bg-BG" sz="2000" dirty="0">
                <a:effectLst/>
              </a:rPr>
              <a:t>Планиране на основните функционалности</a:t>
            </a:r>
          </a:p>
          <a:p>
            <a:pPr marL="571500" lvl="0"/>
            <a:r>
              <a:rPr lang="bg-BG" sz="2000" dirty="0">
                <a:effectLst/>
              </a:rPr>
              <a:t>Изработка на </a:t>
            </a:r>
            <a:r>
              <a:rPr lang="bg-BG" sz="2000" dirty="0" err="1">
                <a:effectLst/>
              </a:rPr>
              <a:t>breadboard</a:t>
            </a:r>
            <a:r>
              <a:rPr lang="bg-BG" sz="2000" dirty="0">
                <a:effectLst/>
              </a:rPr>
              <a:t> прототип</a:t>
            </a:r>
          </a:p>
          <a:p>
            <a:pPr marL="571500" lvl="0"/>
            <a:r>
              <a:rPr lang="bg-BG" sz="2000" dirty="0">
                <a:effectLst/>
              </a:rPr>
              <a:t>Писане на софтуера</a:t>
            </a:r>
          </a:p>
          <a:p>
            <a:pPr marL="571500" lvl="0"/>
            <a:r>
              <a:rPr lang="bg-BG" sz="2000" dirty="0">
                <a:effectLst/>
              </a:rPr>
              <a:t>Изработка на печатни платки и кутии. Сглобяване</a:t>
            </a:r>
          </a:p>
          <a:p>
            <a:pPr marL="571500" lvl="0"/>
            <a:r>
              <a:rPr lang="bg-BG" sz="2000" dirty="0">
                <a:effectLst/>
              </a:rPr>
              <a:t>Създаване на мобилно приложение</a:t>
            </a:r>
          </a:p>
          <a:p>
            <a:pPr marL="571500" lvl="0"/>
            <a:r>
              <a:rPr lang="bg-BG" sz="2000" dirty="0">
                <a:effectLst/>
              </a:rPr>
              <a:t>Тестване на завършения проект. Отстраняване на проблеми</a:t>
            </a:r>
          </a:p>
          <a:p>
            <a:endParaRPr lang="en-US" sz="1700" dirty="0"/>
          </a:p>
        </p:txBody>
      </p:sp>
      <p:pic>
        <p:nvPicPr>
          <p:cNvPr id="12" name="Picture 11" descr="A tablet with a piece of paper and gears&#10;&#10;Description automatically generated">
            <a:extLst>
              <a:ext uri="{FF2B5EF4-FFF2-40B4-BE49-F238E27FC236}">
                <a16:creationId xmlns:a16="http://schemas.microsoft.com/office/drawing/2014/main" id="{99612000-9EFE-B6C5-8850-75B6914AA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550" y="1097094"/>
            <a:ext cx="4663811" cy="466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087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8B2CD-77E9-C13D-EF76-CF973BC73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bg-BG" dirty="0"/>
              <a:t>Архитектура на проекта:</a:t>
            </a:r>
            <a:endParaRPr lang="en-US" dirty="0"/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0FC75354-E390-912F-DDC4-3C4C9A3403A8}"/>
              </a:ext>
            </a:extLst>
          </p:cNvPr>
          <p:cNvGrpSpPr/>
          <p:nvPr/>
        </p:nvGrpSpPr>
        <p:grpSpPr>
          <a:xfrm>
            <a:off x="1571671" y="1894498"/>
            <a:ext cx="9048659" cy="4195510"/>
            <a:chOff x="1064271" y="1894498"/>
            <a:chExt cx="9048659" cy="4195510"/>
          </a:xfrm>
        </p:grpSpPr>
        <p:pic>
          <p:nvPicPr>
            <p:cNvPr id="62" name="Picture 61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83C09561-7D2E-1BC1-4D2A-B8B58423F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4271" y="1894498"/>
              <a:ext cx="1080000" cy="1080000"/>
            </a:xfrm>
            <a:prstGeom prst="rect">
              <a:avLst/>
            </a:prstGeom>
          </p:spPr>
        </p:pic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47EA94E9-ED68-9AD5-097B-98953D0C6F8B}"/>
                </a:ext>
              </a:extLst>
            </p:cNvPr>
            <p:cNvGrpSpPr/>
            <p:nvPr/>
          </p:nvGrpSpPr>
          <p:grpSpPr>
            <a:xfrm>
              <a:off x="1064271" y="2434498"/>
              <a:ext cx="9048659" cy="3655510"/>
              <a:chOff x="1064271" y="2434498"/>
              <a:chExt cx="9048659" cy="3655510"/>
            </a:xfrm>
          </p:grpSpPr>
          <p:pic>
            <p:nvPicPr>
              <p:cNvPr id="55" name="Picture 54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E2F0E1D9-AF84-FE31-E0C4-0A5970144A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95160" y="2974498"/>
                <a:ext cx="733425" cy="733425"/>
              </a:xfrm>
              <a:prstGeom prst="rect">
                <a:avLst/>
              </a:prstGeom>
            </p:spPr>
          </p:pic>
          <p:pic>
            <p:nvPicPr>
              <p:cNvPr id="56" name="Picture 55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924E26EB-F471-38F4-688C-F77A0B00D0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57857" y="2974497"/>
                <a:ext cx="733425" cy="733425"/>
              </a:xfrm>
              <a:prstGeom prst="rect">
                <a:avLst/>
              </a:prstGeom>
            </p:spPr>
          </p:pic>
          <p:pic>
            <p:nvPicPr>
              <p:cNvPr id="60" name="Picture 59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4AC55F07-5354-2946-97F4-AC78505D87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43955" y="3017692"/>
                <a:ext cx="1080000" cy="1080000"/>
              </a:xfrm>
              <a:prstGeom prst="rect">
                <a:avLst/>
              </a:prstGeom>
            </p:spPr>
          </p:pic>
          <p:pic>
            <p:nvPicPr>
              <p:cNvPr id="63" name="Picture 62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1D1B3272-6989-5E73-4952-143F309CBB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64271" y="3036991"/>
                <a:ext cx="1080000" cy="1080000"/>
              </a:xfrm>
              <a:prstGeom prst="rect">
                <a:avLst/>
              </a:prstGeom>
            </p:spPr>
          </p:pic>
          <p:pic>
            <p:nvPicPr>
              <p:cNvPr id="67" name="Picture 66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1B394D78-C794-6909-608C-DCDA6651C7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64271" y="5010008"/>
                <a:ext cx="1080000" cy="1080000"/>
              </a:xfrm>
              <a:prstGeom prst="rect">
                <a:avLst/>
              </a:prstGeom>
            </p:spPr>
          </p:pic>
          <p:pic>
            <p:nvPicPr>
              <p:cNvPr id="70" name="Picture 69" descr="A black rectangle with white dots&#10;&#10;Description automatically generated">
                <a:extLst>
                  <a:ext uri="{FF2B5EF4-FFF2-40B4-BE49-F238E27FC236}">
                    <a16:creationId xmlns:a16="http://schemas.microsoft.com/office/drawing/2014/main" id="{B9DF2362-4BEF-D97E-65E9-7C9E214F84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1258" y="3017692"/>
                <a:ext cx="1080000" cy="1080000"/>
              </a:xfrm>
              <a:prstGeom prst="rect">
                <a:avLst/>
              </a:prstGeom>
            </p:spPr>
          </p:pic>
          <p:pic>
            <p:nvPicPr>
              <p:cNvPr id="75" name="Picture 74" descr="A black background with a black square&#10;&#10;Description automatically generated with medium confidence">
                <a:extLst>
                  <a:ext uri="{FF2B5EF4-FFF2-40B4-BE49-F238E27FC236}">
                    <a16:creationId xmlns:a16="http://schemas.microsoft.com/office/drawing/2014/main" id="{D06D8582-D5B2-F1A6-5DBF-107852BF53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75792" y="3161209"/>
                <a:ext cx="397031" cy="360000"/>
              </a:xfrm>
              <a:prstGeom prst="rect">
                <a:avLst/>
              </a:prstGeom>
            </p:spPr>
          </p:pic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BC704647-05AC-6384-8D09-23D4022B9727}"/>
                  </a:ext>
                </a:extLst>
              </p:cNvPr>
              <p:cNvSpPr txBox="1"/>
              <p:nvPr/>
            </p:nvSpPr>
            <p:spPr>
              <a:xfrm>
                <a:off x="1304532" y="4339854"/>
                <a:ext cx="923330" cy="595676"/>
              </a:xfrm>
              <a:prstGeom prst="rect">
                <a:avLst/>
              </a:prstGeom>
              <a:noFill/>
            </p:spPr>
            <p:txBody>
              <a:bodyPr vert="vert" wrap="none" rtlCol="0" anchor="ctr">
                <a:spAutoFit/>
              </a:bodyPr>
              <a:lstStyle/>
              <a:p>
                <a:r>
                  <a:rPr lang="en-US" sz="4800" dirty="0"/>
                  <a:t>…</a:t>
                </a: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118FD940-3F2D-E166-76DE-05B05ADCE6FC}"/>
                  </a:ext>
                </a:extLst>
              </p:cNvPr>
              <p:cNvCxnSpPr>
                <a:cxnSpLocks/>
                <a:stCxn id="62" idx="3"/>
                <a:endCxn id="70" idx="1"/>
              </p:cNvCxnSpPr>
              <p:nvPr/>
            </p:nvCxnSpPr>
            <p:spPr>
              <a:xfrm>
                <a:off x="2144271" y="2434498"/>
                <a:ext cx="1236987" cy="1123194"/>
              </a:xfrm>
              <a:prstGeom prst="line">
                <a:avLst/>
              </a:prstGeom>
              <a:ln w="38100"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C1237CB4-ADCE-5B00-1402-C230C02AAF4A}"/>
                  </a:ext>
                </a:extLst>
              </p:cNvPr>
              <p:cNvCxnSpPr>
                <a:cxnSpLocks/>
                <a:endCxn id="70" idx="1"/>
              </p:cNvCxnSpPr>
              <p:nvPr/>
            </p:nvCxnSpPr>
            <p:spPr>
              <a:xfrm flipV="1">
                <a:off x="2079070" y="3557692"/>
                <a:ext cx="1302188" cy="49269"/>
              </a:xfrm>
              <a:prstGeom prst="line">
                <a:avLst/>
              </a:prstGeom>
              <a:ln w="38100"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BAC842B-BB0C-788D-5859-D5B114DA4C82}"/>
                  </a:ext>
                </a:extLst>
              </p:cNvPr>
              <p:cNvCxnSpPr>
                <a:cxnSpLocks/>
                <a:stCxn id="67" idx="3"/>
                <a:endCxn id="70" idx="1"/>
              </p:cNvCxnSpPr>
              <p:nvPr/>
            </p:nvCxnSpPr>
            <p:spPr>
              <a:xfrm flipV="1">
                <a:off x="2144271" y="3557692"/>
                <a:ext cx="1236987" cy="1992316"/>
              </a:xfrm>
              <a:prstGeom prst="line">
                <a:avLst/>
              </a:prstGeom>
              <a:ln w="38100"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F70B610D-D18D-D62E-6A45-966DC1388A11}"/>
                  </a:ext>
                </a:extLst>
              </p:cNvPr>
              <p:cNvCxnSpPr>
                <a:cxnSpLocks/>
                <a:stCxn id="70" idx="3"/>
                <a:endCxn id="60" idx="1"/>
              </p:cNvCxnSpPr>
              <p:nvPr/>
            </p:nvCxnSpPr>
            <p:spPr>
              <a:xfrm>
                <a:off x="4461258" y="3557692"/>
                <a:ext cx="1882697" cy="0"/>
              </a:xfrm>
              <a:prstGeom prst="straightConnector1">
                <a:avLst/>
              </a:prstGeom>
              <a:ln w="38100">
                <a:headEnd type="triangle"/>
                <a:tailEnd type="triangle"/>
              </a:ln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pic>
            <p:nvPicPr>
              <p:cNvPr id="112" name="Picture 111" descr="A black background with white spots&#10;&#10;Description automatically generated">
                <a:extLst>
                  <a:ext uri="{FF2B5EF4-FFF2-40B4-BE49-F238E27FC236}">
                    <a16:creationId xmlns:a16="http://schemas.microsoft.com/office/drawing/2014/main" id="{15358EE1-87B2-A9E4-64B6-8C93CB8EFE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56755" y="3089131"/>
                <a:ext cx="956175" cy="937122"/>
              </a:xfrm>
              <a:prstGeom prst="rect">
                <a:avLst/>
              </a:prstGeom>
            </p:spPr>
          </p:pic>
          <p:cxnSp>
            <p:nvCxnSpPr>
              <p:cNvPr id="117" name="Straight Arrow Connector 116">
                <a:extLst>
                  <a:ext uri="{FF2B5EF4-FFF2-40B4-BE49-F238E27FC236}">
                    <a16:creationId xmlns:a16="http://schemas.microsoft.com/office/drawing/2014/main" id="{FCB842D8-F76A-9F1D-4F2C-9044FD6AD5B0}"/>
                  </a:ext>
                </a:extLst>
              </p:cNvPr>
              <p:cNvCxnSpPr>
                <a:cxnSpLocks/>
                <a:stCxn id="60" idx="3"/>
                <a:endCxn id="112" idx="1"/>
              </p:cNvCxnSpPr>
              <p:nvPr/>
            </p:nvCxnSpPr>
            <p:spPr>
              <a:xfrm>
                <a:off x="7423955" y="3557692"/>
                <a:ext cx="1732800" cy="0"/>
              </a:xfrm>
              <a:prstGeom prst="straightConnector1">
                <a:avLst/>
              </a:prstGeom>
              <a:ln w="38100">
                <a:headEnd type="triangle"/>
                <a:tailEnd type="triangle"/>
              </a:ln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</p:grp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AB132045-E427-48F3-92D4-8EF47DBC1116}"/>
              </a:ext>
            </a:extLst>
          </p:cNvPr>
          <p:cNvSpPr txBox="1"/>
          <p:nvPr/>
        </p:nvSpPr>
        <p:spPr>
          <a:xfrm>
            <a:off x="3684773" y="4005489"/>
            <a:ext cx="1433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/>
              <a:t>Вътрешен модул</a:t>
            </a:r>
            <a:endParaRPr lang="en-US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DD32F868-F8AF-CEF5-70FB-0A5063D4AD92}"/>
              </a:ext>
            </a:extLst>
          </p:cNvPr>
          <p:cNvSpPr txBox="1"/>
          <p:nvPr/>
        </p:nvSpPr>
        <p:spPr>
          <a:xfrm>
            <a:off x="6864159" y="4097692"/>
            <a:ext cx="10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Backend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BDB23F0-6475-FC20-41CE-191FBB7A111E}"/>
              </a:ext>
            </a:extLst>
          </p:cNvPr>
          <p:cNvSpPr txBox="1"/>
          <p:nvPr/>
        </p:nvSpPr>
        <p:spPr>
          <a:xfrm>
            <a:off x="9350564" y="4016688"/>
            <a:ext cx="1583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/>
              <a:t>Мобилно приложение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950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86E904-C1D2-A6B3-C913-7CF99C915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017531"/>
          </a:xfrm>
        </p:spPr>
        <p:txBody>
          <a:bodyPr/>
          <a:lstStyle/>
          <a:p>
            <a:pPr algn="ctr"/>
            <a:r>
              <a:rPr lang="bg-BG" dirty="0"/>
              <a:t>Модули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3A4A36E-15DC-1E10-0E07-7EFD80D4B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681163"/>
            <a:ext cx="5997575" cy="538162"/>
          </a:xfrm>
        </p:spPr>
        <p:txBody>
          <a:bodyPr/>
          <a:lstStyle/>
          <a:p>
            <a:pPr algn="ctr"/>
            <a:r>
              <a:rPr lang="bg-BG" sz="2800" dirty="0"/>
              <a:t>Вътрешен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2CF960-09D6-3E70-AC31-68FD130A79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1595438"/>
            <a:ext cx="6096000" cy="623887"/>
          </a:xfrm>
        </p:spPr>
        <p:txBody>
          <a:bodyPr/>
          <a:lstStyle/>
          <a:p>
            <a:pPr algn="ctr"/>
            <a:r>
              <a:rPr lang="bg-BG" sz="2800" dirty="0"/>
              <a:t>Външен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DB36E4-D10A-3AED-F885-C1507F6E3EB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7" t="11834" r="10654" b="10373"/>
          <a:stretch/>
        </p:blipFill>
        <p:spPr bwMode="auto">
          <a:xfrm rot="5400000">
            <a:off x="7213631" y="2963336"/>
            <a:ext cx="3860743" cy="279828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Content Placeholder 15" descr="A wooden box with a square object on a black surface&#10;&#10;Description automatically generated">
            <a:extLst>
              <a:ext uri="{FF2B5EF4-FFF2-40B4-BE49-F238E27FC236}">
                <a16:creationId xmlns:a16="http://schemas.microsoft.com/office/drawing/2014/main" id="{B173283F-13FE-2682-BD1C-2CA1C6DD22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9" t="19985" r="19604" b="15906"/>
          <a:stretch/>
        </p:blipFill>
        <p:spPr>
          <a:xfrm rot="5400000">
            <a:off x="1228239" y="2938450"/>
            <a:ext cx="3639520" cy="2798285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B3A0E69-771C-1EA5-14E6-4AED8F1BF8F2}"/>
              </a:ext>
            </a:extLst>
          </p:cNvPr>
          <p:cNvSpPr txBox="1"/>
          <p:nvPr/>
        </p:nvSpPr>
        <p:spPr>
          <a:xfrm>
            <a:off x="2543175" y="4807505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DISP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89ED3B-5A5A-99B2-6734-DB76ED79532F}"/>
              </a:ext>
            </a:extLst>
          </p:cNvPr>
          <p:cNvSpPr txBox="1"/>
          <p:nvPr/>
        </p:nvSpPr>
        <p:spPr>
          <a:xfrm>
            <a:off x="3400425" y="4807505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6FA4BC-BE3E-934C-3C9F-6A29892C0642}"/>
              </a:ext>
            </a:extLst>
          </p:cNvPr>
          <p:cNvSpPr txBox="1"/>
          <p:nvPr/>
        </p:nvSpPr>
        <p:spPr>
          <a:xfrm>
            <a:off x="4730396" y="4656135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USB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C98587C-42FB-B1D7-800B-BDDBEC1455AE}"/>
              </a:ext>
            </a:extLst>
          </p:cNvPr>
          <p:cNvCxnSpPr>
            <a:cxnSpLocks/>
          </p:cNvCxnSpPr>
          <p:nvPr/>
        </p:nvCxnSpPr>
        <p:spPr>
          <a:xfrm flipH="1">
            <a:off x="4514850" y="5008008"/>
            <a:ext cx="96718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2278FD6-07DC-C16A-54F7-7BB22D9938A0}"/>
              </a:ext>
            </a:extLst>
          </p:cNvPr>
          <p:cNvCxnSpPr>
            <a:cxnSpLocks/>
          </p:cNvCxnSpPr>
          <p:nvPr/>
        </p:nvCxnSpPr>
        <p:spPr>
          <a:xfrm flipH="1" flipV="1">
            <a:off x="4447142" y="3428999"/>
            <a:ext cx="894319" cy="29527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BDD9C97-1E89-24A3-37E1-36E9540E43BE}"/>
              </a:ext>
            </a:extLst>
          </p:cNvPr>
          <p:cNvSpPr txBox="1"/>
          <p:nvPr/>
        </p:nvSpPr>
        <p:spPr>
          <a:xfrm>
            <a:off x="5341461" y="3428999"/>
            <a:ext cx="1584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Сензор за температура и влажност</a:t>
            </a:r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0BA1B02-D818-E1E2-901F-E1B83AE2156A}"/>
              </a:ext>
            </a:extLst>
          </p:cNvPr>
          <p:cNvCxnSpPr>
            <a:cxnSpLocks/>
          </p:cNvCxnSpPr>
          <p:nvPr/>
        </p:nvCxnSpPr>
        <p:spPr>
          <a:xfrm>
            <a:off x="6752068" y="4265668"/>
            <a:ext cx="992791" cy="57513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611029C-61D5-A6A3-FEDB-1B00AC9B5563}"/>
              </a:ext>
            </a:extLst>
          </p:cNvPr>
          <p:cNvSpPr txBox="1"/>
          <p:nvPr/>
        </p:nvSpPr>
        <p:spPr>
          <a:xfrm>
            <a:off x="6096000" y="5752341"/>
            <a:ext cx="1584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Сензор за разстояние</a:t>
            </a:r>
            <a:endParaRPr lang="en-US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9FD68EE-5E6A-01EE-E550-F0D2C8B7DB30}"/>
              </a:ext>
            </a:extLst>
          </p:cNvPr>
          <p:cNvCxnSpPr>
            <a:cxnSpLocks/>
          </p:cNvCxnSpPr>
          <p:nvPr/>
        </p:nvCxnSpPr>
        <p:spPr>
          <a:xfrm flipV="1">
            <a:off x="7458075" y="5858147"/>
            <a:ext cx="1143000" cy="22249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51BB3C2E-7F55-D40F-2D83-D5BAEEBB7F90}"/>
              </a:ext>
            </a:extLst>
          </p:cNvPr>
          <p:cNvSpPr/>
          <p:nvPr/>
        </p:nvSpPr>
        <p:spPr>
          <a:xfrm>
            <a:off x="8027987" y="407959"/>
            <a:ext cx="3324225" cy="1333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316E1F6-E9A3-F0F9-4F9B-8059B7778A2A}"/>
              </a:ext>
            </a:extLst>
          </p:cNvPr>
          <p:cNvSpPr/>
          <p:nvPr/>
        </p:nvSpPr>
        <p:spPr>
          <a:xfrm>
            <a:off x="1752600" y="2619376"/>
            <a:ext cx="790574" cy="3333750"/>
          </a:xfrm>
          <a:prstGeom prst="rect">
            <a:avLst/>
          </a:prstGeom>
          <a:noFill/>
          <a:ln w="381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291BAE6-A464-8190-7BAE-77D2D4AAD03E}"/>
              </a:ext>
            </a:extLst>
          </p:cNvPr>
          <p:cNvSpPr txBox="1"/>
          <p:nvPr/>
        </p:nvSpPr>
        <p:spPr>
          <a:xfrm>
            <a:off x="1688466" y="5591511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>
                <a:solidFill>
                  <a:schemeClr val="bg1"/>
                </a:solidFill>
              </a:rPr>
              <a:t>Антена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6ECDB33-EC31-BA05-6466-6E8D1B4C6E20}"/>
              </a:ext>
            </a:extLst>
          </p:cNvPr>
          <p:cNvSpPr txBox="1"/>
          <p:nvPr/>
        </p:nvSpPr>
        <p:spPr>
          <a:xfrm>
            <a:off x="9646286" y="4081002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>
                <a:solidFill>
                  <a:schemeClr val="bg1"/>
                </a:solidFill>
              </a:rPr>
              <a:t>Антена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F5C8B6D-C495-5E1A-CF4D-4AE220F4A915}"/>
              </a:ext>
            </a:extLst>
          </p:cNvPr>
          <p:cNvSpPr txBox="1"/>
          <p:nvPr/>
        </p:nvSpPr>
        <p:spPr>
          <a:xfrm>
            <a:off x="8503286" y="3391971"/>
            <a:ext cx="104067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bg-BG" dirty="0"/>
              <a:t>Батерия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180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A17BE8-57AB-2C7F-FECD-08CE06DB50A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3039" y="589922"/>
            <a:ext cx="6622683" cy="995355"/>
          </a:xfrm>
        </p:spPr>
        <p:txBody>
          <a:bodyPr>
            <a:normAutofit/>
          </a:bodyPr>
          <a:lstStyle/>
          <a:p>
            <a:r>
              <a:rPr lang="bg-BG" sz="4400" dirty="0"/>
              <a:t>Използвани технологии:</a:t>
            </a:r>
            <a:endParaRPr lang="en-US" sz="4400" dirty="0"/>
          </a:p>
        </p:txBody>
      </p:sp>
      <p:pic>
        <p:nvPicPr>
          <p:cNvPr id="8" name="Content Placeholder 7" descr="A blue logo with a plus and minus sign&#10;&#10;Description automatically generated">
            <a:extLst>
              <a:ext uri="{FF2B5EF4-FFF2-40B4-BE49-F238E27FC236}">
                <a16:creationId xmlns:a16="http://schemas.microsoft.com/office/drawing/2014/main" id="{39359F6E-FC10-A87C-10FA-1E6247F0D5B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42" y="1925418"/>
            <a:ext cx="2168831" cy="1478665"/>
          </a:xfrm>
        </p:spPr>
      </p:pic>
      <p:pic>
        <p:nvPicPr>
          <p:cNvPr id="10" name="Picture 9" descr="A black and grey text&#10;&#10;Description automatically generated">
            <a:extLst>
              <a:ext uri="{FF2B5EF4-FFF2-40B4-BE49-F238E27FC236}">
                <a16:creationId xmlns:a16="http://schemas.microsoft.com/office/drawing/2014/main" id="{41BE2812-7CC4-973A-5436-1229ECE8D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297" y="4067776"/>
            <a:ext cx="4009067" cy="995355"/>
          </a:xfrm>
          <a:prstGeom prst="rect">
            <a:avLst/>
          </a:prstGeom>
        </p:spPr>
      </p:pic>
      <p:pic>
        <p:nvPicPr>
          <p:cNvPr id="1026" name="Picture 2" descr="C png images | PNGEgg">
            <a:extLst>
              <a:ext uri="{FF2B5EF4-FFF2-40B4-BE49-F238E27FC236}">
                <a16:creationId xmlns:a16="http://schemas.microsoft.com/office/drawing/2014/main" id="{AEE5DDE0-D850-6EF5-D60B-17166C8EB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483" b="89943" l="3161" r="95402">
                        <a14:foregroundMark x1="3161" y1="38506" x2="3161" y2="38506"/>
                        <a14:foregroundMark x1="3161" y1="38506" x2="3161" y2="38506"/>
                        <a14:foregroundMark x1="65517" y1="44828" x2="65517" y2="44828"/>
                        <a14:foregroundMark x1="65517" y1="44828" x2="65517" y2="44828"/>
                        <a14:foregroundMark x1="95402" y1="48563" x2="95402" y2="48563"/>
                        <a14:foregroundMark x1="95402" y1="48563" x2="95402" y2="48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566059"/>
            <a:ext cx="1481722" cy="1481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Xamarin logo png images | PNGWing">
            <a:extLst>
              <a:ext uri="{FF2B5EF4-FFF2-40B4-BE49-F238E27FC236}">
                <a16:creationId xmlns:a16="http://schemas.microsoft.com/office/drawing/2014/main" id="{874AC031-1F91-9942-A750-45C4AF2A9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0000" y1="70741" x2="20000" y2="70741"/>
                        <a14:foregroundMark x1="20000" y1="70741" x2="20000" y2="70741"/>
                        <a14:foregroundMark x1="30833" y1="67778" x2="30833" y2="67778"/>
                        <a14:foregroundMark x1="30833" y1="67778" x2="30833" y2="67778"/>
                        <a14:foregroundMark x1="38889" y1="70000" x2="38889" y2="70000"/>
                        <a14:foregroundMark x1="38889" y1="70000" x2="38889" y2="70000"/>
                        <a14:foregroundMark x1="57500" y1="68889" x2="57500" y2="68889"/>
                        <a14:foregroundMark x1="57500" y1="68889" x2="57500" y2="68889"/>
                        <a14:foregroundMark x1="76111" y1="60741" x2="76111" y2="60741"/>
                        <a14:foregroundMark x1="76111" y1="60741" x2="76111" y2="60741"/>
                        <a14:foregroundMark x1="75833" y1="71481" x2="75833" y2="71481"/>
                        <a14:foregroundMark x1="75833" y1="71481" x2="75833" y2="71481"/>
                        <a14:foregroundMark x1="71667" y1="68148" x2="71667" y2="68148"/>
                        <a14:foregroundMark x1="71667" y1="68148" x2="71667" y2="68148"/>
                        <a14:foregroundMark x1="82778" y1="69630" x2="82778" y2="69630"/>
                        <a14:foregroundMark x1="82778" y1="69630" x2="82778" y2="69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48" y="1332395"/>
            <a:ext cx="2762250" cy="207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blue and white logo&#10;&#10;Description automatically generated">
            <a:extLst>
              <a:ext uri="{FF2B5EF4-FFF2-40B4-BE49-F238E27FC236}">
                <a16:creationId xmlns:a16="http://schemas.microsoft.com/office/drawing/2014/main" id="{22D43CA2-7BBC-61F7-FF08-423A3AA5D5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45" y="4663540"/>
            <a:ext cx="3119223" cy="1275714"/>
          </a:xfrm>
          <a:prstGeom prst="rect">
            <a:avLst/>
          </a:prstGeom>
        </p:spPr>
      </p:pic>
      <p:pic>
        <p:nvPicPr>
          <p:cNvPr id="22" name="Picture 21" descr="A logo of a company&#10;&#10;Description automatically generated">
            <a:extLst>
              <a:ext uri="{FF2B5EF4-FFF2-40B4-BE49-F238E27FC236}">
                <a16:creationId xmlns:a16="http://schemas.microsoft.com/office/drawing/2014/main" id="{888DBF88-D2DA-8EEA-069F-C49459112C8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704" y="3952240"/>
            <a:ext cx="4283869" cy="241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685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9237A2-9CB7-8786-1FA4-C502F2ABE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/>
              <a:t>Данни от първи тест в реални условия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770F4BE-E6F3-90BD-B349-D48239031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2985571"/>
              </p:ext>
            </p:extLst>
          </p:nvPr>
        </p:nvGraphicFramePr>
        <p:xfrm>
          <a:off x="1666876" y="1825626"/>
          <a:ext cx="8858248" cy="4351336"/>
        </p:xfrm>
        <a:graphic>
          <a:graphicData uri="http://schemas.openxmlformats.org/drawingml/2006/table">
            <a:tbl>
              <a:tblPr firstRow="1" firstCol="1">
                <a:tableStyleId>{9DCAF9ED-07DC-4A11-8D7F-57B35C25682E}</a:tableStyleId>
              </a:tblPr>
              <a:tblGrid>
                <a:gridCol w="1567510">
                  <a:extLst>
                    <a:ext uri="{9D8B030D-6E8A-4147-A177-3AD203B41FA5}">
                      <a16:colId xmlns:a16="http://schemas.microsoft.com/office/drawing/2014/main" val="2841904250"/>
                    </a:ext>
                  </a:extLst>
                </a:gridCol>
                <a:gridCol w="1215123">
                  <a:extLst>
                    <a:ext uri="{9D8B030D-6E8A-4147-A177-3AD203B41FA5}">
                      <a16:colId xmlns:a16="http://schemas.microsoft.com/office/drawing/2014/main" val="2288780479"/>
                    </a:ext>
                  </a:extLst>
                </a:gridCol>
                <a:gridCol w="1215123">
                  <a:extLst>
                    <a:ext uri="{9D8B030D-6E8A-4147-A177-3AD203B41FA5}">
                      <a16:colId xmlns:a16="http://schemas.microsoft.com/office/drawing/2014/main" val="2362373569"/>
                    </a:ext>
                  </a:extLst>
                </a:gridCol>
                <a:gridCol w="1215123">
                  <a:extLst>
                    <a:ext uri="{9D8B030D-6E8A-4147-A177-3AD203B41FA5}">
                      <a16:colId xmlns:a16="http://schemas.microsoft.com/office/drawing/2014/main" val="1635727041"/>
                    </a:ext>
                  </a:extLst>
                </a:gridCol>
                <a:gridCol w="1215123">
                  <a:extLst>
                    <a:ext uri="{9D8B030D-6E8A-4147-A177-3AD203B41FA5}">
                      <a16:colId xmlns:a16="http://schemas.microsoft.com/office/drawing/2014/main" val="395266848"/>
                    </a:ext>
                  </a:extLst>
                </a:gridCol>
                <a:gridCol w="1215123">
                  <a:extLst>
                    <a:ext uri="{9D8B030D-6E8A-4147-A177-3AD203B41FA5}">
                      <a16:colId xmlns:a16="http://schemas.microsoft.com/office/drawing/2014/main" val="4219886624"/>
                    </a:ext>
                  </a:extLst>
                </a:gridCol>
                <a:gridCol w="1215123">
                  <a:extLst>
                    <a:ext uri="{9D8B030D-6E8A-4147-A177-3AD203B41FA5}">
                      <a16:colId xmlns:a16="http://schemas.microsoft.com/office/drawing/2014/main" val="488844616"/>
                    </a:ext>
                  </a:extLst>
                </a:gridCol>
              </a:tblGrid>
              <a:tr h="220880"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1300" b="1" dirty="0">
                          <a:effectLst/>
                        </a:rPr>
                        <a:t>Date</a:t>
                      </a:r>
                    </a:p>
                  </a:txBody>
                  <a:tcPr marL="16566" marR="16566" marT="11044" marB="11044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300" b="1" dirty="0">
                          <a:effectLst/>
                        </a:rPr>
                        <a:t>Inside</a:t>
                      </a:r>
                    </a:p>
                  </a:txBody>
                  <a:tcPr marL="16566" marR="16566" marT="11044" marB="11044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b"/>
                      <a:r>
                        <a:rPr lang="en-US" sz="1300" b="1" dirty="0">
                          <a:effectLst/>
                        </a:rPr>
                        <a:t>Outside 1</a:t>
                      </a:r>
                    </a:p>
                  </a:txBody>
                  <a:tcPr marL="16566" marR="16566" marT="11044" marB="11044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815286"/>
                  </a:ext>
                </a:extLst>
              </a:tr>
              <a:tr h="41967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Temperature</a:t>
                      </a:r>
                    </a:p>
                  </a:txBody>
                  <a:tcPr marL="16566" marR="16566" marT="11044" marB="1104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ECC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Humidity</a:t>
                      </a:r>
                    </a:p>
                  </a:txBody>
                  <a:tcPr marL="16566" marR="16566" marT="11044" marB="1104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ECC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Temperature</a:t>
                      </a:r>
                    </a:p>
                  </a:txBody>
                  <a:tcPr marL="16566" marR="16566" marT="11044" marB="1104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ECC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Humidity</a:t>
                      </a:r>
                    </a:p>
                  </a:txBody>
                  <a:tcPr marL="16566" marR="16566" marT="11044" marB="1104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ECC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Snow</a:t>
                      </a:r>
                    </a:p>
                  </a:txBody>
                  <a:tcPr marL="16566" marR="16566" marT="11044" marB="1104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ECC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Battery</a:t>
                      </a:r>
                    </a:p>
                  </a:txBody>
                  <a:tcPr marL="16566" marR="16566" marT="11044" marB="1104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EC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5912912"/>
                  </a:ext>
                </a:extLst>
              </a:tr>
              <a:tr h="61846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05/02/2024 02:00:03</a:t>
                      </a:r>
                    </a:p>
                  </a:txBody>
                  <a:tcPr marL="16566" marR="16566" marT="11044" marB="11044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21.80 °C</a:t>
                      </a:r>
                    </a:p>
                  </a:txBody>
                  <a:tcPr marL="16566" marR="16566" marT="11044" marB="11044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53%</a:t>
                      </a:r>
                    </a:p>
                  </a:txBody>
                  <a:tcPr marL="16566" marR="16566" marT="11044" marB="11044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-1.20 °C</a:t>
                      </a:r>
                    </a:p>
                  </a:txBody>
                  <a:tcPr marL="16566" marR="16566" marT="11044" marB="11044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81%</a:t>
                      </a:r>
                    </a:p>
                  </a:txBody>
                  <a:tcPr marL="16566" marR="16566" marT="11044" marB="11044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10 cm</a:t>
                      </a:r>
                    </a:p>
                  </a:txBody>
                  <a:tcPr marL="16566" marR="16566" marT="11044" marB="11044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84%</a:t>
                      </a:r>
                    </a:p>
                  </a:txBody>
                  <a:tcPr marL="16566" marR="16566" marT="11044" marB="11044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07573345"/>
                  </a:ext>
                </a:extLst>
              </a:tr>
              <a:tr h="61846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05/02/2024 04:00:03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21.40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52%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-1.20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81%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10 cm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84%</a:t>
                      </a:r>
                    </a:p>
                  </a:txBody>
                  <a:tcPr marL="16566" marR="16566" marT="11044" marB="11044" anchor="ctr"/>
                </a:tc>
                <a:extLst>
                  <a:ext uri="{0D108BD9-81ED-4DB2-BD59-A6C34878D82A}">
                    <a16:rowId xmlns:a16="http://schemas.microsoft.com/office/drawing/2014/main" val="2546669329"/>
                  </a:ext>
                </a:extLst>
              </a:tr>
              <a:tr h="61846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05/02/2024 06:00:03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21.70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51%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-1.50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80%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10 cm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83%</a:t>
                      </a:r>
                    </a:p>
                  </a:txBody>
                  <a:tcPr marL="16566" marR="16566" marT="11044" marB="11044" anchor="ctr"/>
                </a:tc>
                <a:extLst>
                  <a:ext uri="{0D108BD9-81ED-4DB2-BD59-A6C34878D82A}">
                    <a16:rowId xmlns:a16="http://schemas.microsoft.com/office/drawing/2014/main" val="889980160"/>
                  </a:ext>
                </a:extLst>
              </a:tr>
              <a:tr h="61846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05/02/2024 08:00:03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21.60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50%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-1.40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79%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10 cm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83%</a:t>
                      </a:r>
                    </a:p>
                  </a:txBody>
                  <a:tcPr marL="16566" marR="16566" marT="11044" marB="11044" anchor="ctr"/>
                </a:tc>
                <a:extLst>
                  <a:ext uri="{0D108BD9-81ED-4DB2-BD59-A6C34878D82A}">
                    <a16:rowId xmlns:a16="http://schemas.microsoft.com/office/drawing/2014/main" val="3271951234"/>
                  </a:ext>
                </a:extLst>
              </a:tr>
              <a:tr h="61846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05/02/2024 10:00:03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18.10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50%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1.60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80%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10 cm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82%</a:t>
                      </a:r>
                    </a:p>
                  </a:txBody>
                  <a:tcPr marL="16566" marR="16566" marT="11044" marB="11044" anchor="ctr"/>
                </a:tc>
                <a:extLst>
                  <a:ext uri="{0D108BD9-81ED-4DB2-BD59-A6C34878D82A}">
                    <a16:rowId xmlns:a16="http://schemas.microsoft.com/office/drawing/2014/main" val="1247584563"/>
                  </a:ext>
                </a:extLst>
              </a:tr>
              <a:tr h="61846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05/02/2024 12:00:03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20.20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48%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2.10 °C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>
                          <a:effectLst/>
                        </a:rPr>
                        <a:t>72%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10 cm</a:t>
                      </a:r>
                    </a:p>
                  </a:txBody>
                  <a:tcPr marL="16566" marR="16566" marT="11044" marB="11044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dirty="0">
                          <a:effectLst/>
                        </a:rPr>
                        <a:t>82%</a:t>
                      </a:r>
                    </a:p>
                  </a:txBody>
                  <a:tcPr marL="16566" marR="16566" marT="11044" marB="11044" anchor="ctr"/>
                </a:tc>
                <a:extLst>
                  <a:ext uri="{0D108BD9-81ED-4DB2-BD59-A6C34878D82A}">
                    <a16:rowId xmlns:a16="http://schemas.microsoft.com/office/drawing/2014/main" val="13884446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2820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83BAD18-049D-AC5A-0CFE-6ED6FB8AD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84" y="2372868"/>
            <a:ext cx="4818888" cy="1481328"/>
          </a:xfrm>
        </p:spPr>
        <p:txBody>
          <a:bodyPr anchor="b">
            <a:normAutofit/>
          </a:bodyPr>
          <a:lstStyle/>
          <a:p>
            <a:r>
              <a:rPr lang="bg-BG" sz="5400" dirty="0"/>
              <a:t>Демонстрация</a:t>
            </a:r>
            <a:endParaRPr lang="en-US" sz="5400" dirty="0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erson and person standing next to a clipboard&#10;&#10;Description automatically generated">
            <a:extLst>
              <a:ext uri="{FF2B5EF4-FFF2-40B4-BE49-F238E27FC236}">
                <a16:creationId xmlns:a16="http://schemas.microsoft.com/office/drawing/2014/main" id="{AF783226-F7D9-484E-874F-346B8254E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409182"/>
            <a:ext cx="5458968" cy="4039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235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258</Words>
  <Application>Microsoft Office PowerPoint</Application>
  <PresentationFormat>Widescreen</PresentationFormat>
  <Paragraphs>92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CLIMALOG</vt:lpstr>
      <vt:lpstr>ClimaLog</vt:lpstr>
      <vt:lpstr>Предимства</vt:lpstr>
      <vt:lpstr>Етапи на реализация</vt:lpstr>
      <vt:lpstr>Архитектура на проекта:</vt:lpstr>
      <vt:lpstr>Модули</vt:lpstr>
      <vt:lpstr>Използвани технологии:</vt:lpstr>
      <vt:lpstr>Данни от първи тест в реални условия</vt:lpstr>
      <vt:lpstr>Демонстрация</vt:lpstr>
      <vt:lpstr>БЛАГОДАРЯ ВИ ЗА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Георги Н. Николов</dc:creator>
  <cp:lastModifiedBy>Георги Н. Николов</cp:lastModifiedBy>
  <cp:revision>96</cp:revision>
  <dcterms:created xsi:type="dcterms:W3CDTF">2024-02-16T09:08:47Z</dcterms:created>
  <dcterms:modified xsi:type="dcterms:W3CDTF">2024-02-19T09:03:06Z</dcterms:modified>
</cp:coreProperties>
</file>

<file path=docProps/thumbnail.jpeg>
</file>